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86" r:id="rId2"/>
    <p:sldId id="374" r:id="rId3"/>
    <p:sldId id="373" r:id="rId4"/>
    <p:sldId id="375" r:id="rId5"/>
    <p:sldId id="376" r:id="rId6"/>
    <p:sldId id="298" r:id="rId7"/>
    <p:sldId id="377" r:id="rId8"/>
    <p:sldId id="378" r:id="rId9"/>
    <p:sldId id="385" r:id="rId10"/>
    <p:sldId id="318" r:id="rId11"/>
    <p:sldId id="323" r:id="rId12"/>
    <p:sldId id="399" r:id="rId13"/>
    <p:sldId id="398" r:id="rId14"/>
    <p:sldId id="400" r:id="rId15"/>
    <p:sldId id="397" r:id="rId16"/>
    <p:sldId id="401" r:id="rId17"/>
    <p:sldId id="402" r:id="rId18"/>
    <p:sldId id="403" r:id="rId19"/>
    <p:sldId id="404" r:id="rId20"/>
    <p:sldId id="394" r:id="rId21"/>
    <p:sldId id="396" r:id="rId22"/>
    <p:sldId id="371" r:id="rId23"/>
    <p:sldId id="370" r:id="rId24"/>
    <p:sldId id="405" r:id="rId25"/>
    <p:sldId id="387" r:id="rId26"/>
    <p:sldId id="391" r:id="rId27"/>
    <p:sldId id="392" r:id="rId28"/>
    <p:sldId id="393" r:id="rId29"/>
    <p:sldId id="355" r:id="rId30"/>
    <p:sldId id="290" r:id="rId31"/>
    <p:sldId id="356" r:id="rId32"/>
    <p:sldId id="388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7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BA7A-1851-4E83-9C67-C2FB9ED4D41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99CC-C4D9-4160-96CE-B4BA0530F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2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E4F-6F5D-45C3-B171-790B7AB553B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D180-058F-43CB-BC1C-4A7B868AA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4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E4F-6F5D-45C3-B171-790B7AB553B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D180-058F-43CB-BC1C-4A7B868AA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96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E4F-6F5D-45C3-B171-790B7AB553B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D180-058F-43CB-BC1C-4A7B868AA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97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E4F-6F5D-45C3-B171-790B7AB553B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D180-058F-43CB-BC1C-4A7B868AA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77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E4F-6F5D-45C3-B171-790B7AB553B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D180-058F-43CB-BC1C-4A7B868AA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31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E4F-6F5D-45C3-B171-790B7AB553B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D180-058F-43CB-BC1C-4A7B868AA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92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E4F-6F5D-45C3-B171-790B7AB553B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D180-058F-43CB-BC1C-4A7B868AA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3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E4F-6F5D-45C3-B171-790B7AB553B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D180-058F-43CB-BC1C-4A7B868AA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5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E4F-6F5D-45C3-B171-790B7AB553B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D180-058F-43CB-BC1C-4A7B868AA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06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E4F-6F5D-45C3-B171-790B7AB553B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D180-058F-43CB-BC1C-4A7B868AA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53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E4F-6F5D-45C3-B171-790B7AB553B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D180-058F-43CB-BC1C-4A7B868AA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05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8E4F-6F5D-45C3-B171-790B7AB553BB}" type="datetimeFigureOut">
              <a:rPr lang="pt-BR" smtClean="0"/>
              <a:t>20/05/2026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0D180-058F-43CB-BC1C-4A7B868AAC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06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BBARIFOUSE@GMAIL.CO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44154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3" y="273796"/>
            <a:ext cx="11314948" cy="63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564573" y="4612943"/>
            <a:ext cx="4981433" cy="2064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509981" y="3835021"/>
            <a:ext cx="5090615" cy="2064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285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9" y="162814"/>
            <a:ext cx="11386554" cy="64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20" y="450378"/>
            <a:ext cx="11567310" cy="5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63" y="132791"/>
            <a:ext cx="5663822" cy="325441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265" y="132791"/>
            <a:ext cx="5707642" cy="32012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274" y="3502415"/>
            <a:ext cx="5685772" cy="31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0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" y="0"/>
            <a:ext cx="12137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" y="12616"/>
            <a:ext cx="12175985" cy="68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8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64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" y="0"/>
            <a:ext cx="121847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6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4" y="763727"/>
            <a:ext cx="11300711" cy="54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" y="1"/>
            <a:ext cx="12170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79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25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262153"/>
            <a:ext cx="11834310" cy="63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46" y="407405"/>
            <a:ext cx="11581685" cy="62072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50" y="5032404"/>
            <a:ext cx="4757136" cy="8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465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9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06875" y="1618369"/>
            <a:ext cx="101050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“A QUESTÃO NÃO É USAR OU NÃO</a:t>
            </a:r>
          </a:p>
          <a:p>
            <a:pPr algn="ctr"/>
            <a:r>
              <a:rPr lang="pt-B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GLYPHOSATE</a:t>
            </a:r>
          </a:p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QUESTÃO É COMO USÁ-LO”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7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2176" y="145824"/>
            <a:ext cx="11951087" cy="6669098"/>
            <a:chOff x="142176" y="145824"/>
            <a:chExt cx="11951087" cy="6669098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087" y="1444432"/>
              <a:ext cx="11835176" cy="5370490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2292376" y="145824"/>
              <a:ext cx="83111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"Inteligência Regulatória e Monitoramento Geoclimático na Aplicação de Glifosato"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42176" y="521102"/>
              <a:ext cx="11835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dirty="0"/>
                <a:t>A reavaliação do glifosato pela ANVISA (RDC 441/2020) não baniu o herbicida, mas impôs medidas rigorosas de mitigação de risco. O desafio do produtor moderno é comprovar, com dados auditáveis, que a aplicação respeitou os limites de deriva e segurança ambiental.</a:t>
              </a: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107841" y="2277071"/>
              <a:ext cx="896369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b="1" dirty="0">
                  <a:solidFill>
                    <a:schemeClr val="bg1"/>
                  </a:solidFill>
                </a:rPr>
                <a:t>A Solução </a:t>
              </a:r>
              <a:r>
                <a:rPr lang="pt-BR" b="1" dirty="0" err="1">
                  <a:solidFill>
                    <a:schemeClr val="bg1"/>
                  </a:solidFill>
                </a:rPr>
                <a:t>Phyton</a:t>
              </a:r>
              <a:r>
                <a:rPr lang="pt-BR" b="1" dirty="0">
                  <a:solidFill>
                    <a:schemeClr val="bg1"/>
                  </a:solidFill>
                </a:rPr>
                <a:t> </a:t>
              </a:r>
              <a:r>
                <a:rPr lang="pt-BR" b="1" dirty="0" err="1">
                  <a:solidFill>
                    <a:schemeClr val="bg1"/>
                  </a:solidFill>
                </a:rPr>
                <a:t>Bioagro</a:t>
              </a:r>
              <a:r>
                <a:rPr lang="pt-BR" b="1" dirty="0">
                  <a:solidFill>
                    <a:schemeClr val="bg1"/>
                  </a:solidFill>
                </a:rPr>
                <a:t>: Desenvolvemos uma plataforma integrada (</a:t>
              </a:r>
              <a:r>
                <a:rPr lang="pt-BR" b="1" dirty="0" err="1">
                  <a:solidFill>
                    <a:schemeClr val="bg1"/>
                  </a:solidFill>
                </a:rPr>
                <a:t>Django</a:t>
              </a:r>
              <a:r>
                <a:rPr lang="pt-BR" b="1" dirty="0">
                  <a:solidFill>
                    <a:schemeClr val="bg1"/>
                  </a:solidFill>
                </a:rPr>
                <a:t> + GIS) que atua como uma "caixa-preta" da aplicação. O sistema não apenas registra o rastro do trator, mas valida em tempo real se a operação está em conformidade com a Nota Técnica 12/2020.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493690" y="3200401"/>
              <a:ext cx="1148366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Destaques Tecnológicos:</a:t>
              </a:r>
              <a:endParaRPr lang="pt-BR" dirty="0">
                <a:solidFill>
                  <a:schemeClr val="bg1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pt-BR" b="1" dirty="0">
                  <a:solidFill>
                    <a:schemeClr val="bg1"/>
                  </a:solidFill>
                </a:rPr>
                <a:t>Ponta de Pulverização como Variável Legal:</a:t>
              </a:r>
              <a:r>
                <a:rPr lang="pt-BR" dirty="0">
                  <a:solidFill>
                    <a:schemeClr val="bg1"/>
                  </a:solidFill>
                </a:rPr>
                <a:t> O sistema identifica se o bico utilizado possui tecnologia de </a:t>
              </a:r>
              <a:r>
                <a:rPr lang="pt-BR" b="1" dirty="0">
                  <a:solidFill>
                    <a:schemeClr val="bg1"/>
                  </a:solidFill>
                </a:rPr>
                <a:t>Indução de Ar</a:t>
              </a:r>
              <a:r>
                <a:rPr lang="pt-BR" dirty="0">
                  <a:solidFill>
                    <a:schemeClr val="bg1"/>
                  </a:solidFill>
                </a:rPr>
                <a:t>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pt-BR" b="1" dirty="0" err="1">
                  <a:solidFill>
                    <a:schemeClr val="bg1"/>
                  </a:solidFill>
                </a:rPr>
                <a:t>Geofencing</a:t>
              </a:r>
              <a:r>
                <a:rPr lang="pt-BR" b="1" dirty="0">
                  <a:solidFill>
                    <a:schemeClr val="bg1"/>
                  </a:solidFill>
                </a:rPr>
                <a:t> Dinâmico:</a:t>
              </a:r>
              <a:r>
                <a:rPr lang="pt-BR" dirty="0">
                  <a:solidFill>
                    <a:schemeClr val="bg1"/>
                  </a:solidFill>
                </a:rPr>
                <a:t> O buffer de segurança (zona de exclusão) é ajustado automaticamente: </a:t>
              </a:r>
              <a:r>
                <a:rPr lang="pt-BR" b="1" dirty="0">
                  <a:solidFill>
                    <a:schemeClr val="bg1"/>
                  </a:solidFill>
                </a:rPr>
                <a:t>10 metros</a:t>
              </a:r>
              <a:r>
                <a:rPr lang="pt-BR" dirty="0">
                  <a:solidFill>
                    <a:schemeClr val="bg1"/>
                  </a:solidFill>
                </a:rPr>
                <a:t> para bicos de baixa deriva e </a:t>
              </a:r>
              <a:r>
                <a:rPr lang="pt-BR" b="1" dirty="0">
                  <a:solidFill>
                    <a:schemeClr val="bg1"/>
                  </a:solidFill>
                </a:rPr>
                <a:t>50 metros</a:t>
              </a:r>
              <a:r>
                <a:rPr lang="pt-BR" dirty="0">
                  <a:solidFill>
                    <a:schemeClr val="bg1"/>
                  </a:solidFill>
                </a:rPr>
                <a:t> para bicos padrão.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pt-BR" b="1" dirty="0">
                  <a:solidFill>
                    <a:schemeClr val="bg1"/>
                  </a:solidFill>
                </a:rPr>
                <a:t>Travas Meteorológicas Automáticas:</a:t>
              </a:r>
              <a:r>
                <a:rPr lang="pt-BR" dirty="0">
                  <a:solidFill>
                    <a:schemeClr val="bg1"/>
                  </a:solidFill>
                </a:rPr>
                <a:t> O sistema bloqueia a emissão do Token de Conformidade se o vento exceder 10 km/h, a temperatura ultrapassar 30°C ou a umidade for inferior a 50%.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pt-BR" b="1" dirty="0">
                  <a:solidFill>
                    <a:schemeClr val="bg1"/>
                  </a:solidFill>
                </a:rPr>
                <a:t>Assinatura Digital (UUID):</a:t>
              </a:r>
              <a:r>
                <a:rPr lang="pt-BR" dirty="0">
                  <a:solidFill>
                    <a:schemeClr val="bg1"/>
                  </a:solidFill>
                </a:rPr>
                <a:t> Cada aplicação aprovada gera um código único, servindo como prova de boas práticas agrícolas para certificações (FSC, </a:t>
              </a:r>
              <a:r>
                <a:rPr lang="pt-BR" dirty="0" err="1">
                  <a:solidFill>
                    <a:schemeClr val="bg1"/>
                  </a:solidFill>
                </a:rPr>
                <a:t>GlobalGAP</a:t>
              </a:r>
              <a:r>
                <a:rPr lang="pt-BR" dirty="0">
                  <a:solidFill>
                    <a:schemeClr val="bg1"/>
                  </a:solidFill>
                </a:rPr>
                <a:t>) e fiscalizações</a:t>
              </a:r>
              <a:r>
                <a:rPr lang="pt-BR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8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6" y="81888"/>
            <a:ext cx="12028875" cy="67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188325" y="197224"/>
            <a:ext cx="9851223" cy="1938993"/>
            <a:chOff x="1466231" y="0"/>
            <a:chExt cx="9851223" cy="1938993"/>
          </a:xfrm>
        </p:grpSpPr>
        <p:sp>
          <p:nvSpPr>
            <p:cNvPr id="3" name="Retângulo 2"/>
            <p:cNvSpPr/>
            <p:nvPr/>
          </p:nvSpPr>
          <p:spPr>
            <a:xfrm>
              <a:off x="3369509" y="0"/>
              <a:ext cx="604466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571500" indent="-571500" algn="ctr">
                <a:buFont typeface="Arial" panose="020B0604020202020204" pitchFamily="34" charset="0"/>
                <a:buChar char="•"/>
              </a:pPr>
              <a:r>
                <a:rPr lang="pt-BR" sz="3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ALGUNS SIM, OUTROS NÃO</a:t>
              </a:r>
              <a:endPara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1466231" y="646331"/>
              <a:ext cx="985122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571500" indent="-571500" algn="ctr">
                <a:buFont typeface="Arial" panose="020B0604020202020204" pitchFamily="34" charset="0"/>
                <a:buChar char="•"/>
              </a:pPr>
              <a:r>
                <a:rPr lang="pt-BR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AS DIFERENÇAS NÃO SÃO TÃO GRANDES ASSIM</a:t>
              </a:r>
              <a:endPara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640751" y="1292662"/>
              <a:ext cx="750218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571500" indent="-571500" algn="ctr">
                <a:buFont typeface="Arial" panose="020B0604020202020204" pitchFamily="34" charset="0"/>
                <a:buChar char="•"/>
              </a:pPr>
              <a:r>
                <a:rPr lang="pt-BR" sz="3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É MAIS COMPLICADO DO QUE ISSO</a:t>
              </a:r>
              <a:endPara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182154" y="2782548"/>
            <a:ext cx="7863563" cy="4082718"/>
            <a:chOff x="2182154" y="2782548"/>
            <a:chExt cx="7863563" cy="4082718"/>
          </a:xfrm>
        </p:grpSpPr>
        <p:sp>
          <p:nvSpPr>
            <p:cNvPr id="7" name="Retângulo 6"/>
            <p:cNvSpPr/>
            <p:nvPr/>
          </p:nvSpPr>
          <p:spPr>
            <a:xfrm>
              <a:off x="2182154" y="2782548"/>
              <a:ext cx="78635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OBRIGADO PELA ATENÇÃO</a:t>
              </a:r>
              <a:endPara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085" y="3767735"/>
              <a:ext cx="1482410" cy="1527871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3659515" y="5295606"/>
              <a:ext cx="518821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32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MARCUS B. MATALLO</a:t>
              </a:r>
            </a:p>
            <a:p>
              <a:pPr algn="ctr"/>
              <a:r>
                <a:rPr lang="pt-BR" sz="32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hlinkClick r:id="rId3"/>
                </a:rPr>
                <a:t>MBBARIFOUSE@GMAIL.COM</a:t>
              </a:r>
              <a:endParaRPr lang="pt-B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algn="ctr"/>
              <a:r>
                <a:rPr lang="pt-BR" sz="32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(19) 991265546</a:t>
              </a:r>
              <a:endParaRPr lang="pt-BR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3091603" y="2052757"/>
            <a:ext cx="49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Bernard </a:t>
            </a:r>
            <a:r>
              <a:rPr lang="pt-BR" dirty="0" err="1" smtClean="0"/>
              <a:t>Berelson</a:t>
            </a:r>
            <a:endParaRPr lang="pt-BR" dirty="0" smtClean="0"/>
          </a:p>
          <a:p>
            <a:pPr algn="ctr"/>
            <a:r>
              <a:rPr lang="pt-BR" dirty="0" smtClean="0"/>
              <a:t>Cientista comportamental americano (1912 – 1979)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423" y="2052757"/>
            <a:ext cx="478700" cy="7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6" y="906379"/>
            <a:ext cx="11582784" cy="55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04850"/>
            <a:ext cx="97536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91319" y="0"/>
            <a:ext cx="11245756" cy="6810934"/>
            <a:chOff x="491319" y="0"/>
            <a:chExt cx="11245756" cy="681093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2275" y="0"/>
              <a:ext cx="10304651" cy="5733716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491319" y="5733716"/>
              <a:ext cx="1124575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600" dirty="0">
                  <a:latin typeface="Newsreader"/>
                </a:rPr>
                <a:t>Acusações de Manipulação de Dados e Falta de Transparência</a:t>
              </a: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pt-BR" sz="1600" dirty="0">
                  <a:latin typeface="Newsreader"/>
                </a:rPr>
                <a:t>Investigações jornalísticas (como as do </a:t>
              </a:r>
              <a:r>
                <a:rPr lang="pt-BR" sz="1600" i="1" dirty="0">
                  <a:latin typeface="Newsreader"/>
                </a:rPr>
                <a:t>Reuters</a:t>
              </a:r>
              <a:r>
                <a:rPr lang="pt-BR" sz="1600" dirty="0">
                  <a:latin typeface="Newsreader"/>
                </a:rPr>
                <a:t> e </a:t>
              </a:r>
              <a:r>
                <a:rPr lang="pt-BR" sz="1600" i="1" dirty="0">
                  <a:latin typeface="Newsreader"/>
                </a:rPr>
                <a:t>The Times</a:t>
              </a:r>
              <a:r>
                <a:rPr lang="pt-BR" sz="1600" dirty="0">
                  <a:latin typeface="Newsreader"/>
                </a:rPr>
                <a:t>) revelaram que o cientista Christopher </a:t>
              </a:r>
              <a:r>
                <a:rPr lang="pt-BR" sz="1600" dirty="0" err="1">
                  <a:latin typeface="Newsreader"/>
                </a:rPr>
                <a:t>Portier</a:t>
              </a:r>
              <a:r>
                <a:rPr lang="pt-BR" sz="1600" dirty="0">
                  <a:latin typeface="Newsreader"/>
                </a:rPr>
                <a:t> — consultor da IARC durante a avaliação — tinha vínculos financeiros com escritórios de advocacia que moviam processos contra a Monsanto, gerando conflito de interesse não declarado.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7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95534" y="126880"/>
            <a:ext cx="12294877" cy="6769289"/>
            <a:chOff x="-95534" y="126880"/>
            <a:chExt cx="12294877" cy="676928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34" y="126880"/>
              <a:ext cx="12294877" cy="6769289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6346209" y="5148134"/>
              <a:ext cx="507696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1600" dirty="0">
                  <a:solidFill>
                    <a:schemeClr val="bg1"/>
                  </a:solidFill>
                  <a:latin typeface="Newsreader"/>
                </a:rPr>
                <a:t>Impacto Jurídico e Econômico </a:t>
              </a:r>
              <a:r>
                <a:rPr lang="pt-BR" sz="1600" dirty="0" smtClean="0">
                  <a:solidFill>
                    <a:schemeClr val="bg1"/>
                  </a:solidFill>
                  <a:latin typeface="Newsreader"/>
                </a:rPr>
                <a:t>Desproporcional.</a:t>
              </a:r>
              <a:endParaRPr lang="pt-BR" sz="1600" dirty="0">
                <a:solidFill>
                  <a:schemeClr val="bg1"/>
                </a:solidFill>
                <a:latin typeface="Newsreader"/>
              </a:endParaRPr>
            </a:p>
            <a:p>
              <a:pPr algn="just">
                <a:buFont typeface="Arial" panose="020B0604020202020204" pitchFamily="34" charset="0"/>
                <a:buChar char="•"/>
              </a:pPr>
              <a:r>
                <a:rPr lang="pt-BR" sz="1600" dirty="0">
                  <a:solidFill>
                    <a:schemeClr val="bg1"/>
                  </a:solidFill>
                  <a:latin typeface="Newsreader"/>
                </a:rPr>
                <a:t>Cientistas e reguladores criticaram o fato de que uma classificação de "perigo" — sem análise de dose-resposta — ter gerado consequências jurídicas tão severas.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8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71" y="601579"/>
            <a:ext cx="11590194" cy="56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1" y="288929"/>
            <a:ext cx="11607215" cy="6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2" y="533497"/>
            <a:ext cx="11574379" cy="57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74" y="954505"/>
            <a:ext cx="11308430" cy="48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-27295"/>
            <a:ext cx="12290883" cy="6885296"/>
            <a:chOff x="0" y="-27295"/>
            <a:chExt cx="12290883" cy="688529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3787" y="-27295"/>
              <a:ext cx="3202642" cy="982638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9395" y="1078173"/>
              <a:ext cx="7753238" cy="2734104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016002"/>
              <a:ext cx="6411746" cy="2841998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4363" y="4016003"/>
              <a:ext cx="5836520" cy="284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0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2423159"/>
            <a:ext cx="11995572" cy="22726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520" y="867727"/>
            <a:ext cx="7620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7081</TotalTime>
  <Words>330</Words>
  <Application>Microsoft Office PowerPoint</Application>
  <PresentationFormat>Widescreen</PresentationFormat>
  <Paragraphs>24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Newsreader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Microsoft</cp:lastModifiedBy>
  <cp:revision>219</cp:revision>
  <dcterms:created xsi:type="dcterms:W3CDTF">2026-04-10T12:36:41Z</dcterms:created>
  <dcterms:modified xsi:type="dcterms:W3CDTF">2026-05-20T17:52:27Z</dcterms:modified>
</cp:coreProperties>
</file>